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Fredoka One" panose="02000000000000000000" pitchFamily="2" charset="0"/>
      <p:regular r:id="rId21"/>
    </p:embeddedFont>
    <p:embeddedFont>
      <p:font typeface="Nunito"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7722EB-DAA6-471A-A7E7-C56AB8A75166}">
  <a:tblStyle styleId="{657722EB-DAA6-471A-A7E7-C56AB8A751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8"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6eb8dad1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6eb8dad1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1fca7ca42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1fca7ca42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very little room in the cylinder for the steam. As the steam molecules enter the small space, they create a high pressure, which pushes the pistons down.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1fca7ca42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1fca7ca42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the piston is moved down, the crankshaft turns. This also turns the propeller. The propeller spins in the water, causing the steamboat to move.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1fca7ca42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1fca7ca42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Balloon experiment only includes one cylinder, while Hercules’ engine room had three, Hercules’ Engine Room powered a propellor, while the balloon experiment does not, etc.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1fca7ca42_0_2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1fca7ca42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1fca7ca42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1fca7ca42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1fca7ca42_0_29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1fca7ca4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1fca7ca42_0_3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1fca7ca42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6eb8eda9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b6eb8eda9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Exit Ticket Answer Key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1fca7ca42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1fca7ca42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there is an insulated steam pipe that moves steam from the boiler room to the engine room.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1fca7ca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e1fca7ca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1fca7ca4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1fca7ca4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Fill the beaker with water and then place a balloon over the neck. Place the beaker system over the fire. Allow students to observe the water being converted to steam. Steam should fill up the balloon so that it inflates. When the balloon is inflated, squeeze the neck so that air is trapped. Place the balloon neck over the mini-engine system. Release the neck and allow students to observe how steam powers the engine. This is connected to the engine room because steam is being used to power the engine.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1fca7ca42_0_1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e1fca7ca42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1fca7ca42_0_4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1fca7ca42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Modification: Students could use the simulation in partners/independently &amp; share with the class.</a:t>
            </a:r>
            <a:endParaRPr/>
          </a:p>
          <a:p>
            <a:pPr marL="0" lvl="0" indent="0" algn="l" rtl="0">
              <a:spcBef>
                <a:spcPts val="0"/>
              </a:spcBef>
              <a:spcAft>
                <a:spcPts val="0"/>
              </a:spcAft>
              <a:buNone/>
            </a:pPr>
            <a:r>
              <a:rPr lang="en"/>
              <a:t>Molecules push against the balloon to increase pressure and increase the overall size. Molecules in the steam create pressure to push parts of the engine down so that it is powered.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1fca7ca42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1fca7ca42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1fca7ca42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1fca7ca42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Steam moves from cylinder to cylinder using the orange, yellow, and blue tubes shown in the gif.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1fca7ca42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1fca7ca42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the valves are pushed down, they allow steam to enter the cylinder.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56" name="Google Shape;56;p14"/>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363425" y="1529498"/>
            <a:ext cx="5334600" cy="12270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59" name="Google Shape;59;p15"/>
          <p:cNvSpPr txBox="1">
            <a:spLocks noGrp="1"/>
          </p:cNvSpPr>
          <p:nvPr>
            <p:ph type="subTitle" idx="1"/>
          </p:nvPr>
        </p:nvSpPr>
        <p:spPr>
          <a:xfrm>
            <a:off x="3363425" y="2805597"/>
            <a:ext cx="5334600" cy="3033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1800"/>
              <a:buNone/>
              <a:defRPr>
                <a:solidFill>
                  <a:schemeClr val="accent5"/>
                </a:solidFill>
              </a:defRPr>
            </a:lvl1pPr>
            <a:lvl2pPr lvl="1" rtl="0">
              <a:spcBef>
                <a:spcPts val="800"/>
              </a:spcBef>
              <a:spcAft>
                <a:spcPts val="0"/>
              </a:spcAft>
              <a:buClr>
                <a:schemeClr val="accent5"/>
              </a:buClr>
              <a:buSzPts val="3000"/>
              <a:buNone/>
              <a:defRPr sz="3000">
                <a:solidFill>
                  <a:schemeClr val="accent5"/>
                </a:solidFill>
              </a:defRPr>
            </a:lvl2pPr>
            <a:lvl3pPr lvl="2" rtl="0">
              <a:spcBef>
                <a:spcPts val="800"/>
              </a:spcBef>
              <a:spcAft>
                <a:spcPts val="0"/>
              </a:spcAft>
              <a:buClr>
                <a:schemeClr val="accent5"/>
              </a:buClr>
              <a:buSzPts val="3000"/>
              <a:buNone/>
              <a:defRPr sz="3000">
                <a:solidFill>
                  <a:schemeClr val="accent5"/>
                </a:solidFill>
              </a:defRPr>
            </a:lvl3pPr>
            <a:lvl4pPr lvl="3" rtl="0">
              <a:spcBef>
                <a:spcPts val="800"/>
              </a:spcBef>
              <a:spcAft>
                <a:spcPts val="0"/>
              </a:spcAft>
              <a:buClr>
                <a:schemeClr val="accent5"/>
              </a:buClr>
              <a:buSzPts val="3000"/>
              <a:buNone/>
              <a:defRPr sz="3000">
                <a:solidFill>
                  <a:schemeClr val="accent5"/>
                </a:solidFill>
              </a:defRPr>
            </a:lvl4pPr>
            <a:lvl5pPr lvl="4" rtl="0">
              <a:spcBef>
                <a:spcPts val="800"/>
              </a:spcBef>
              <a:spcAft>
                <a:spcPts val="0"/>
              </a:spcAft>
              <a:buClr>
                <a:schemeClr val="accent5"/>
              </a:buClr>
              <a:buSzPts val="3000"/>
              <a:buNone/>
              <a:defRPr sz="3000">
                <a:solidFill>
                  <a:schemeClr val="accent5"/>
                </a:solidFill>
              </a:defRPr>
            </a:lvl5pPr>
            <a:lvl6pPr lvl="5" rtl="0">
              <a:spcBef>
                <a:spcPts val="800"/>
              </a:spcBef>
              <a:spcAft>
                <a:spcPts val="0"/>
              </a:spcAft>
              <a:buClr>
                <a:schemeClr val="accent5"/>
              </a:buClr>
              <a:buSzPts val="3000"/>
              <a:buNone/>
              <a:defRPr sz="3000">
                <a:solidFill>
                  <a:schemeClr val="accent5"/>
                </a:solidFill>
              </a:defRPr>
            </a:lvl6pPr>
            <a:lvl7pPr lvl="6" rtl="0">
              <a:spcBef>
                <a:spcPts val="800"/>
              </a:spcBef>
              <a:spcAft>
                <a:spcPts val="0"/>
              </a:spcAft>
              <a:buClr>
                <a:schemeClr val="accent5"/>
              </a:buClr>
              <a:buSzPts val="3000"/>
              <a:buNone/>
              <a:defRPr sz="3000">
                <a:solidFill>
                  <a:schemeClr val="accent5"/>
                </a:solidFill>
              </a:defRPr>
            </a:lvl7pPr>
            <a:lvl8pPr lvl="7" rtl="0">
              <a:spcBef>
                <a:spcPts val="800"/>
              </a:spcBef>
              <a:spcAft>
                <a:spcPts val="0"/>
              </a:spcAft>
              <a:buClr>
                <a:schemeClr val="accent5"/>
              </a:buClr>
              <a:buSzPts val="3000"/>
              <a:buNone/>
              <a:defRPr sz="3000">
                <a:solidFill>
                  <a:schemeClr val="accent5"/>
                </a:solidFill>
              </a:defRPr>
            </a:lvl8pPr>
            <a:lvl9pPr lvl="8" rtl="0">
              <a:spcBef>
                <a:spcPts val="800"/>
              </a:spcBef>
              <a:spcAft>
                <a:spcPts val="800"/>
              </a:spcAft>
              <a:buClr>
                <a:schemeClr val="accent5"/>
              </a:buClr>
              <a:buSzPts val="3000"/>
              <a:buNone/>
              <a:defRPr sz="3000">
                <a:solidFill>
                  <a:schemeClr val="accent5"/>
                </a:solidFill>
              </a:defRPr>
            </a:lvl9pPr>
          </a:lstStyle>
          <a:p>
            <a:endParaRPr/>
          </a:p>
        </p:txBody>
      </p:sp>
      <p:pic>
        <p:nvPicPr>
          <p:cNvPr id="60" name="Google Shape;60;p15"/>
          <p:cNvPicPr preferRelativeResize="0"/>
          <p:nvPr/>
        </p:nvPicPr>
        <p:blipFill rotWithShape="1">
          <a:blip r:embed="rId2">
            <a:alphaModFix/>
          </a:blip>
          <a:srcRect l="5944"/>
          <a:stretch/>
        </p:blipFill>
        <p:spPr>
          <a:xfrm>
            <a:off x="0" y="758976"/>
            <a:ext cx="3263074" cy="36255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63" name="Google Shape;63;p16"/>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64" name="Google Shape;64;p16"/>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65" name="Google Shape;65;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8" name="Google Shape;68;p17"/>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69" name="Google Shape;6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7"/>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3" name="Google Shape;73;p18"/>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4" name="Google Shape;74;p18"/>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5" name="Google Shape;7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9" name="Google Shape;79;p19"/>
          <p:cNvSpPr txBox="1">
            <a:spLocks noGrp="1"/>
          </p:cNvSpPr>
          <p:nvPr>
            <p:ph type="body" idx="1"/>
          </p:nvPr>
        </p:nvSpPr>
        <p:spPr>
          <a:xfrm>
            <a:off x="3363425"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0" name="Google Shape;80;p19"/>
          <p:cNvSpPr txBox="1">
            <a:spLocks noGrp="1"/>
          </p:cNvSpPr>
          <p:nvPr>
            <p:ph type="body" idx="2"/>
          </p:nvPr>
        </p:nvSpPr>
        <p:spPr>
          <a:xfrm>
            <a:off x="5199751"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1" name="Google Shape;81;p19"/>
          <p:cNvSpPr txBox="1">
            <a:spLocks noGrp="1"/>
          </p:cNvSpPr>
          <p:nvPr>
            <p:ph type="body" idx="3"/>
          </p:nvPr>
        </p:nvSpPr>
        <p:spPr>
          <a:xfrm>
            <a:off x="7036076"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2" name="Google Shape;82;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9"/>
          <p:cNvPicPr preferRelativeResize="0"/>
          <p:nvPr/>
        </p:nvPicPr>
        <p:blipFill>
          <a:blip r:embed="rId2">
            <a:alphaModFix/>
          </a:blip>
          <a:stretch>
            <a:fillRect/>
          </a:stretch>
        </p:blipFill>
        <p:spPr>
          <a:xfrm>
            <a:off x="707750" y="1345650"/>
            <a:ext cx="1858535" cy="3797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0"/>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88" name="Google Shape;88;p20"/>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1"/>
          <p:cNvSpPr txBox="1">
            <a:spLocks noGrp="1"/>
          </p:cNvSpPr>
          <p:nvPr>
            <p:ph type="body" idx="1"/>
          </p:nvPr>
        </p:nvSpPr>
        <p:spPr>
          <a:xfrm>
            <a:off x="3363425" y="4406300"/>
            <a:ext cx="5334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91" name="Google Shape;9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a:blip r:embed="rId2">
            <a:alphaModFix/>
          </a:blip>
          <a:stretch>
            <a:fillRect/>
          </a:stretch>
        </p:blipFill>
        <p:spPr>
          <a:xfrm flipH="1">
            <a:off x="389193" y="731302"/>
            <a:ext cx="2454275" cy="44121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100000">
              <a:schemeClr val="accent2"/>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52" name="Google Shape;52;p13"/>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53" name="Google Shape;53;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hyperlink" Target="https://www.ssmaster.org/about-the-ss-master/ownership-transitio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hyperlink" Target="https://www.ssmaster.org/about-the-ss-master/ownership-transition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ducksters.com/science/energy.php"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phet.colorado.edu/sims/html/gas-properties/latest/gas-properties_en.html"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hyperlink" Target="https://www.ssmaster.org/about-the-ss-master/ownership-transit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hyperlink" Target="https://www.ssmaster.org/about-the-ss-master/ownership-transi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hyperlink" Target="https://www.ssmaster.org/about-the-ss-master/ownership-transi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ctrTitle" idx="4294967295"/>
          </p:nvPr>
        </p:nvSpPr>
        <p:spPr>
          <a:xfrm>
            <a:off x="1359900" y="1556458"/>
            <a:ext cx="6424200" cy="1159800"/>
          </a:xfrm>
          <a:prstGeom prst="rect">
            <a:avLst/>
          </a:prstGeom>
        </p:spPr>
        <p:txBody>
          <a:bodyPr spcFirstLastPara="1" wrap="square" lIns="0" tIns="0" rIns="0" bIns="0" anchor="b" anchorCtr="0">
            <a:noAutofit/>
          </a:bodyPr>
          <a:lstStyle/>
          <a:p>
            <a:pPr marL="0" lvl="0" indent="0" rtl="0">
              <a:spcBef>
                <a:spcPts val="0"/>
              </a:spcBef>
              <a:spcAft>
                <a:spcPts val="0"/>
              </a:spcAft>
              <a:buNone/>
            </a:pPr>
            <a:r>
              <a:rPr lang="en" sz="6000" dirty="0">
                <a:solidFill>
                  <a:schemeClr val="accent5"/>
                </a:solidFill>
              </a:rPr>
              <a:t>The Engine Room</a:t>
            </a:r>
            <a:endParaRPr sz="6000" dirty="0">
              <a:solidFill>
                <a:schemeClr val="accent5"/>
              </a:solidFill>
            </a:endParaRPr>
          </a:p>
        </p:txBody>
      </p:sp>
      <p:sp>
        <p:nvSpPr>
          <p:cNvPr id="101" name="Google Shape;101;p23"/>
          <p:cNvSpPr txBox="1"/>
          <p:nvPr/>
        </p:nvSpPr>
        <p:spPr>
          <a:xfrm>
            <a:off x="1582103" y="2716258"/>
            <a:ext cx="5979793" cy="513548"/>
          </a:xfrm>
          <a:prstGeom prst="rect">
            <a:avLst/>
          </a:prstGeom>
          <a:noFill/>
          <a:ln>
            <a:noFill/>
          </a:ln>
        </p:spPr>
        <p:txBody>
          <a:bodyPr spcFirstLastPara="1" wrap="square" lIns="0" tIns="0" rIns="0" bIns="0" anchor="t" anchorCtr="0">
            <a:noAutofit/>
          </a:bodyPr>
          <a:lstStyle/>
          <a:p>
            <a:pPr marL="0" lvl="0" indent="0" rtl="0">
              <a:lnSpc>
                <a:spcPct val="115000"/>
              </a:lnSpc>
              <a:spcBef>
                <a:spcPts val="0"/>
              </a:spcBef>
              <a:spcAft>
                <a:spcPts val="0"/>
              </a:spcAft>
              <a:buNone/>
            </a:pPr>
            <a:r>
              <a:rPr lang="en" sz="1800" dirty="0">
                <a:solidFill>
                  <a:schemeClr val="lt1"/>
                </a:solidFill>
                <a:latin typeface="Nunito"/>
                <a:ea typeface="Nunito"/>
                <a:cs typeface="Nunito"/>
                <a:sym typeface="Nunito"/>
              </a:rPr>
              <a:t>What did you observe? What questions do you still have?</a:t>
            </a:r>
            <a:endParaRPr sz="2400" dirty="0">
              <a:solidFill>
                <a:schemeClr val="lt1"/>
              </a:solidFill>
              <a:latin typeface="Nunito"/>
              <a:ea typeface="Nunito"/>
              <a:cs typeface="Nunito"/>
              <a:sym typeface="Nunito"/>
            </a:endParaRPr>
          </a:p>
          <a:p>
            <a:pPr marL="0" lvl="0" indent="0" algn="ctr"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dirty="0">
              <a:solidFill>
                <a:srgbClr val="FFFFFF"/>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ctrTitle" idx="4294967295"/>
          </p:nvPr>
        </p:nvSpPr>
        <p:spPr>
          <a:xfrm>
            <a:off x="124914" y="113892"/>
            <a:ext cx="8879911"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dirty="0">
                <a:solidFill>
                  <a:schemeClr val="accent5"/>
                </a:solidFill>
              </a:rPr>
              <a:t>How do steam and pressure move the piston?</a:t>
            </a:r>
            <a:endParaRPr sz="3200" dirty="0">
              <a:solidFill>
                <a:schemeClr val="accent5"/>
              </a:solidFill>
            </a:endParaRPr>
          </a:p>
        </p:txBody>
      </p:sp>
      <p:sp>
        <p:nvSpPr>
          <p:cNvPr id="187" name="Google Shape;187;p32">
            <a:extLst>
              <a:ext uri="{C183D7F6-B498-43B3-948B-1728B52AA6E4}">
                <adec:decorative xmlns:adec="http://schemas.microsoft.com/office/drawing/2017/decorative" val="1"/>
              </a:ext>
            </a:extLst>
          </p:cNvPr>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pic>
        <p:nvPicPr>
          <p:cNvPr id="189" name="Google Shape;189;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18575" y="1776088"/>
            <a:ext cx="4286250" cy="3133725"/>
          </a:xfrm>
          <a:prstGeom prst="rect">
            <a:avLst/>
          </a:prstGeom>
          <a:noFill/>
          <a:ln>
            <a:noFill/>
          </a:ln>
        </p:spPr>
      </p:pic>
      <p:pic>
        <p:nvPicPr>
          <p:cNvPr id="190" name="Google Shape;190;p32">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07787" y="1709800"/>
            <a:ext cx="3444626" cy="3266325"/>
          </a:xfrm>
          <a:prstGeom prst="rect">
            <a:avLst/>
          </a:prstGeom>
          <a:noFill/>
          <a:ln>
            <a:noFill/>
          </a:ln>
        </p:spPr>
      </p:pic>
      <p:sp>
        <p:nvSpPr>
          <p:cNvPr id="191" name="Google Shape;191;p32">
            <a:extLst>
              <a:ext uri="{C183D7F6-B498-43B3-948B-1728B52AA6E4}">
                <adec:decorative xmlns:adec="http://schemas.microsoft.com/office/drawing/2017/decorative" val="1"/>
              </a:ext>
            </a:extLst>
          </p:cNvPr>
          <p:cNvSpPr/>
          <p:nvPr/>
        </p:nvSpPr>
        <p:spPr>
          <a:xfrm>
            <a:off x="446150" y="2677900"/>
            <a:ext cx="1542900" cy="365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2" name="Google Shape;192;p32">
            <a:extLst>
              <a:ext uri="{C183D7F6-B498-43B3-948B-1728B52AA6E4}">
                <adec:decorative xmlns:adec="http://schemas.microsoft.com/office/drawing/2017/decorative" val="1"/>
              </a:ext>
            </a:extLst>
          </p:cNvPr>
          <p:cNvSpPr/>
          <p:nvPr/>
        </p:nvSpPr>
        <p:spPr>
          <a:xfrm>
            <a:off x="2188300" y="2637975"/>
            <a:ext cx="564000" cy="489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a:extLst>
              <a:ext uri="{C183D7F6-B498-43B3-948B-1728B52AA6E4}">
                <adec:decorative xmlns:adec="http://schemas.microsoft.com/office/drawing/2017/decorative" val="1"/>
              </a:ext>
            </a:extLst>
          </p:cNvPr>
          <p:cNvSpPr/>
          <p:nvPr/>
        </p:nvSpPr>
        <p:spPr>
          <a:xfrm>
            <a:off x="2916825" y="2188300"/>
            <a:ext cx="564000" cy="489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 name="Google Shape;194;p32">
            <a:extLst>
              <a:ext uri="{C183D7F6-B498-43B3-948B-1728B52AA6E4}">
                <adec:decorative xmlns:adec="http://schemas.microsoft.com/office/drawing/2017/decorative" val="1"/>
              </a:ext>
            </a:extLst>
          </p:cNvPr>
          <p:cNvCxnSpPr/>
          <p:nvPr/>
        </p:nvCxnSpPr>
        <p:spPr>
          <a:xfrm>
            <a:off x="1881350" y="1458625"/>
            <a:ext cx="1259700" cy="879600"/>
          </a:xfrm>
          <a:prstGeom prst="straightConnector1">
            <a:avLst/>
          </a:prstGeom>
          <a:noFill/>
          <a:ln w="19050" cap="flat" cmpd="sng">
            <a:solidFill>
              <a:srgbClr val="000000"/>
            </a:solidFill>
            <a:prstDash val="solid"/>
            <a:round/>
            <a:headEnd type="none" w="med" len="med"/>
            <a:tailEnd type="triangle" w="med" len="med"/>
          </a:ln>
        </p:spPr>
      </p:cxnSp>
      <p:sp>
        <p:nvSpPr>
          <p:cNvPr id="195" name="Google Shape;195;p32">
            <a:extLst>
              <a:ext uri="{C183D7F6-B498-43B3-948B-1728B52AA6E4}">
                <adec:decorative xmlns:adec="http://schemas.microsoft.com/office/drawing/2017/decorative" val="1"/>
              </a:ext>
            </a:extLst>
          </p:cNvPr>
          <p:cNvSpPr txBox="1"/>
          <p:nvPr/>
        </p:nvSpPr>
        <p:spPr>
          <a:xfrm>
            <a:off x="124914" y="852199"/>
            <a:ext cx="2751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Nunito"/>
                <a:ea typeface="Nunito"/>
                <a:cs typeface="Nunito"/>
                <a:sym typeface="Nunito"/>
              </a:rPr>
              <a:t>Hint: look at how little room the steam has when it first enters the cylinder! </a:t>
            </a:r>
            <a:endParaRPr dirty="0">
              <a:solidFill>
                <a:schemeClr val="lt1"/>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ctrTitle" idx="4294967295"/>
          </p:nvPr>
        </p:nvSpPr>
        <p:spPr>
          <a:xfrm>
            <a:off x="1084925" y="7775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500">
                <a:solidFill>
                  <a:schemeClr val="accent5"/>
                </a:solidFill>
              </a:rPr>
              <a:t>How does the steamboat move when the pistons are pushed down?</a:t>
            </a:r>
            <a:endParaRPr sz="3500">
              <a:solidFill>
                <a:schemeClr val="accent5"/>
              </a:solidFill>
            </a:endParaRPr>
          </a:p>
        </p:txBody>
      </p:sp>
      <p:sp>
        <p:nvSpPr>
          <p:cNvPr id="201" name="Google Shape;201;p33">
            <a:extLst>
              <a:ext uri="{C183D7F6-B498-43B3-948B-1728B52AA6E4}">
                <adec:decorative xmlns:adec="http://schemas.microsoft.com/office/drawing/2017/decorative" val="1"/>
              </a:ext>
            </a:extLst>
          </p:cNvPr>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pic>
        <p:nvPicPr>
          <p:cNvPr id="203" name="Google Shape;203;p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18575" y="1776088"/>
            <a:ext cx="4286250" cy="3133725"/>
          </a:xfrm>
          <a:prstGeom prst="rect">
            <a:avLst/>
          </a:prstGeom>
          <a:noFill/>
          <a:ln>
            <a:noFill/>
          </a:ln>
        </p:spPr>
      </p:pic>
      <p:pic>
        <p:nvPicPr>
          <p:cNvPr id="204" name="Google Shape;204;p33">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07787" y="1709800"/>
            <a:ext cx="3444626" cy="3266325"/>
          </a:xfrm>
          <a:prstGeom prst="rect">
            <a:avLst/>
          </a:prstGeom>
          <a:noFill/>
          <a:ln>
            <a:noFill/>
          </a:ln>
        </p:spPr>
      </p:pic>
      <p:sp>
        <p:nvSpPr>
          <p:cNvPr id="205" name="Google Shape;205;p33">
            <a:extLst>
              <a:ext uri="{C183D7F6-B498-43B3-948B-1728B52AA6E4}">
                <adec:decorative xmlns:adec="http://schemas.microsoft.com/office/drawing/2017/decorative" val="1"/>
              </a:ext>
            </a:extLst>
          </p:cNvPr>
          <p:cNvSpPr/>
          <p:nvPr/>
        </p:nvSpPr>
        <p:spPr>
          <a:xfrm>
            <a:off x="446150" y="2677900"/>
            <a:ext cx="1542900" cy="365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3">
            <a:extLst>
              <a:ext uri="{C183D7F6-B498-43B3-948B-1728B52AA6E4}">
                <adec:decorative xmlns:adec="http://schemas.microsoft.com/office/drawing/2017/decorative" val="1"/>
              </a:ext>
            </a:extLst>
          </p:cNvPr>
          <p:cNvSpPr/>
          <p:nvPr/>
        </p:nvSpPr>
        <p:spPr>
          <a:xfrm>
            <a:off x="2188300" y="2637975"/>
            <a:ext cx="564000" cy="489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3">
            <a:extLst>
              <a:ext uri="{C183D7F6-B498-43B3-948B-1728B52AA6E4}">
                <adec:decorative xmlns:adec="http://schemas.microsoft.com/office/drawing/2017/decorative" val="1"/>
              </a:ext>
            </a:extLst>
          </p:cNvPr>
          <p:cNvSpPr/>
          <p:nvPr/>
        </p:nvSpPr>
        <p:spPr>
          <a:xfrm>
            <a:off x="2916825" y="2188300"/>
            <a:ext cx="564000" cy="4896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a:extLst>
              <a:ext uri="{C183D7F6-B498-43B3-948B-1728B52AA6E4}">
                <adec:decorative xmlns:adec="http://schemas.microsoft.com/office/drawing/2017/decorative" val="1"/>
              </a:ext>
            </a:extLst>
          </p:cNvPr>
          <p:cNvSpPr/>
          <p:nvPr/>
        </p:nvSpPr>
        <p:spPr>
          <a:xfrm>
            <a:off x="118900" y="3978225"/>
            <a:ext cx="992400" cy="9579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9" name="Google Shape;209;p33">
            <a:extLst>
              <a:ext uri="{C183D7F6-B498-43B3-948B-1728B52AA6E4}">
                <adec:decorative xmlns:adec="http://schemas.microsoft.com/office/drawing/2017/decorative" val="1"/>
              </a:ext>
            </a:extLst>
          </p:cNvPr>
          <p:cNvCxnSpPr/>
          <p:nvPr/>
        </p:nvCxnSpPr>
        <p:spPr>
          <a:xfrm flipH="1">
            <a:off x="222300" y="1616250"/>
            <a:ext cx="273600" cy="2467200"/>
          </a:xfrm>
          <a:prstGeom prst="straightConnector1">
            <a:avLst/>
          </a:prstGeom>
          <a:noFill/>
          <a:ln w="19050" cap="flat" cmpd="sng">
            <a:solidFill>
              <a:srgbClr val="000000"/>
            </a:solidFill>
            <a:prstDash val="solid"/>
            <a:round/>
            <a:headEnd type="none" w="med" len="med"/>
            <a:tailEnd type="triangle" w="med" len="med"/>
          </a:ln>
        </p:spPr>
      </p:cxnSp>
      <p:sp>
        <p:nvSpPr>
          <p:cNvPr id="210" name="Google Shape;210;p33">
            <a:extLst>
              <a:ext uri="{C183D7F6-B498-43B3-948B-1728B52AA6E4}">
                <adec:decorative xmlns:adec="http://schemas.microsoft.com/office/drawing/2017/decorative" val="1"/>
              </a:ext>
            </a:extLst>
          </p:cNvPr>
          <p:cNvSpPr txBox="1"/>
          <p:nvPr/>
        </p:nvSpPr>
        <p:spPr>
          <a:xfrm>
            <a:off x="217550" y="911675"/>
            <a:ext cx="2629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Nunito"/>
                <a:ea typeface="Nunito"/>
                <a:cs typeface="Nunito"/>
                <a:sym typeface="Nunito"/>
              </a:rPr>
              <a:t>Hint: The engine is connected to the boat’s propeller. What does a propeller do? </a:t>
            </a:r>
            <a:endParaRPr>
              <a:solidFill>
                <a:schemeClr val="lt1"/>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Compare &amp; Contrast</a:t>
            </a:r>
            <a:endParaRPr sz="5200">
              <a:solidFill>
                <a:schemeClr val="accent5"/>
              </a:solidFill>
            </a:endParaRPr>
          </a:p>
        </p:txBody>
      </p:sp>
      <p:sp>
        <p:nvSpPr>
          <p:cNvPr id="216" name="Google Shape;216;p34"/>
          <p:cNvSpPr txBox="1"/>
          <p:nvPr/>
        </p:nvSpPr>
        <p:spPr>
          <a:xfrm>
            <a:off x="814225" y="1098125"/>
            <a:ext cx="7905900" cy="3477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500">
                <a:solidFill>
                  <a:schemeClr val="lt1"/>
                </a:solidFill>
                <a:latin typeface="Nunito"/>
                <a:ea typeface="Nunito"/>
                <a:cs typeface="Nunito"/>
                <a:sym typeface="Nunito"/>
              </a:rPr>
              <a:t>What are some differences between the Hercules’ engine room and our balloon experiment? What are some similarities?</a:t>
            </a:r>
            <a:endParaRPr sz="2200">
              <a:solidFill>
                <a:schemeClr val="lt1"/>
              </a:solidFill>
              <a:latin typeface="Nunito"/>
              <a:ea typeface="Nunito"/>
              <a:cs typeface="Nunito"/>
              <a:sym typeface="Nunito"/>
            </a:endParaRPr>
          </a:p>
          <a:p>
            <a:pPr marL="0" lvl="0" indent="0" algn="ctr" rtl="0">
              <a:lnSpc>
                <a:spcPct val="115000"/>
              </a:lnSpc>
              <a:spcBef>
                <a:spcPts val="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217" name="Google Shape;217;p34">
            <a:extLst>
              <a:ext uri="{C183D7F6-B498-43B3-948B-1728B52AA6E4}">
                <adec:decorative xmlns:adec="http://schemas.microsoft.com/office/drawing/2017/decorative" val="1"/>
              </a:ext>
            </a:extLst>
          </p:cNvPr>
          <p:cNvSpPr/>
          <p:nvPr/>
        </p:nvSpPr>
        <p:spPr>
          <a:xfrm>
            <a:off x="1532300" y="1632850"/>
            <a:ext cx="3749700" cy="34776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4">
            <a:extLst>
              <a:ext uri="{C183D7F6-B498-43B3-948B-1728B52AA6E4}">
                <adec:decorative xmlns:adec="http://schemas.microsoft.com/office/drawing/2017/decorative" val="1"/>
              </a:ext>
            </a:extLst>
          </p:cNvPr>
          <p:cNvSpPr/>
          <p:nvPr/>
        </p:nvSpPr>
        <p:spPr>
          <a:xfrm>
            <a:off x="3894500" y="1632850"/>
            <a:ext cx="3749700" cy="347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txBox="1"/>
          <p:nvPr/>
        </p:nvSpPr>
        <p:spPr>
          <a:xfrm>
            <a:off x="2545025" y="1790475"/>
            <a:ext cx="16593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Nunito"/>
                <a:ea typeface="Nunito"/>
                <a:cs typeface="Nunito"/>
                <a:sym typeface="Nunito"/>
              </a:rPr>
              <a:t>Hercules’ Engine Room</a:t>
            </a:r>
            <a:endParaRPr sz="1000">
              <a:solidFill>
                <a:schemeClr val="lt1"/>
              </a:solidFill>
              <a:latin typeface="Nunito"/>
              <a:ea typeface="Nunito"/>
              <a:cs typeface="Nunito"/>
              <a:sym typeface="Nunito"/>
            </a:endParaRPr>
          </a:p>
        </p:txBody>
      </p:sp>
      <p:sp>
        <p:nvSpPr>
          <p:cNvPr id="220" name="Google Shape;220;p34"/>
          <p:cNvSpPr txBox="1"/>
          <p:nvPr/>
        </p:nvSpPr>
        <p:spPr>
          <a:xfrm>
            <a:off x="5061750" y="1790475"/>
            <a:ext cx="1493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Nunito"/>
                <a:ea typeface="Nunito"/>
                <a:cs typeface="Nunito"/>
                <a:sym typeface="Nunito"/>
              </a:rPr>
              <a:t>Balloon Experiment</a:t>
            </a:r>
            <a:endParaRPr sz="1000">
              <a:solidFill>
                <a:schemeClr val="lt1"/>
              </a:solidFill>
              <a:latin typeface="Nunito"/>
              <a:ea typeface="Nunito"/>
              <a:cs typeface="Nunito"/>
              <a:sym typeface="Nunito"/>
            </a:endParaRPr>
          </a:p>
        </p:txBody>
      </p:sp>
      <p:sp>
        <p:nvSpPr>
          <p:cNvPr id="221" name="Google Shape;221;p34"/>
          <p:cNvSpPr txBox="1"/>
          <p:nvPr/>
        </p:nvSpPr>
        <p:spPr>
          <a:xfrm>
            <a:off x="4306488" y="2283075"/>
            <a:ext cx="531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Nunito"/>
                <a:ea typeface="Nunito"/>
                <a:cs typeface="Nunito"/>
                <a:sym typeface="Nunito"/>
              </a:rPr>
              <a:t>Both</a:t>
            </a:r>
            <a:endParaRPr sz="1000">
              <a:solidFill>
                <a:schemeClr val="lt1"/>
              </a:solidFill>
              <a:latin typeface="Nunito"/>
              <a:ea typeface="Nunito"/>
              <a:cs typeface="Nunito"/>
              <a:sym typeface="Nunito"/>
            </a:endParaRPr>
          </a:p>
        </p:txBody>
      </p:sp>
      <p:sp>
        <p:nvSpPr>
          <p:cNvPr id="222" name="Google Shape;222;p34">
            <a:extLst>
              <a:ext uri="{C183D7F6-B498-43B3-948B-1728B52AA6E4}">
                <adec:decorative xmlns:adec="http://schemas.microsoft.com/office/drawing/2017/decorative" val="1"/>
              </a:ext>
            </a:extLst>
          </p:cNvPr>
          <p:cNvSpPr txBox="1"/>
          <p:nvPr/>
        </p:nvSpPr>
        <p:spPr>
          <a:xfrm>
            <a:off x="1532300" y="2792429"/>
            <a:ext cx="2362200" cy="1108200"/>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endParaRPr sz="1000" dirty="0">
              <a:solidFill>
                <a:schemeClr val="lt1"/>
              </a:solidFill>
              <a:latin typeface="Nunito"/>
              <a:ea typeface="Nunito"/>
              <a:cs typeface="Nunito"/>
              <a:sym typeface="Nunito"/>
            </a:endParaRPr>
          </a:p>
        </p:txBody>
      </p:sp>
      <p:sp>
        <p:nvSpPr>
          <p:cNvPr id="223" name="Google Shape;223;p34">
            <a:extLst>
              <a:ext uri="{C183D7F6-B498-43B3-948B-1728B52AA6E4}">
                <adec:decorative xmlns:adec="http://schemas.microsoft.com/office/drawing/2017/decorative" val="1"/>
              </a:ext>
            </a:extLst>
          </p:cNvPr>
          <p:cNvSpPr txBox="1"/>
          <p:nvPr/>
        </p:nvSpPr>
        <p:spPr>
          <a:xfrm>
            <a:off x="5184637" y="2792429"/>
            <a:ext cx="2362200" cy="1108200"/>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endParaRPr sz="1000" dirty="0">
              <a:solidFill>
                <a:schemeClr val="lt1"/>
              </a:solidFill>
              <a:latin typeface="Nunito"/>
              <a:ea typeface="Nunito"/>
              <a:cs typeface="Nunito"/>
              <a:sym typeface="Nunito"/>
            </a:endParaRPr>
          </a:p>
        </p:txBody>
      </p:sp>
      <p:sp>
        <p:nvSpPr>
          <p:cNvPr id="224" name="Google Shape;224;p34">
            <a:extLst>
              <a:ext uri="{C183D7F6-B498-43B3-948B-1728B52AA6E4}">
                <adec:decorative xmlns:adec="http://schemas.microsoft.com/office/drawing/2017/decorative" val="1"/>
              </a:ext>
            </a:extLst>
          </p:cNvPr>
          <p:cNvSpPr txBox="1"/>
          <p:nvPr/>
        </p:nvSpPr>
        <p:spPr>
          <a:xfrm>
            <a:off x="3797137" y="2803518"/>
            <a:ext cx="1430700" cy="1108200"/>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r>
              <a:rPr lang="en" sz="1000" dirty="0">
                <a:solidFill>
                  <a:schemeClr val="lt1"/>
                </a:solidFill>
                <a:latin typeface="Nunito"/>
                <a:ea typeface="Nunito"/>
                <a:cs typeface="Nunito"/>
                <a:sym typeface="Nunito"/>
              </a:rPr>
              <a:t> </a:t>
            </a:r>
            <a:endParaRPr sz="1000" dirty="0">
              <a:solidFill>
                <a:schemeClr val="lt1"/>
              </a:solidFill>
              <a:latin typeface="Nunito"/>
              <a:ea typeface="Nunito"/>
              <a:cs typeface="Nunito"/>
              <a:sym typeface="Nunito"/>
            </a:endParaRPr>
          </a:p>
          <a:p>
            <a:pPr marL="457200" lvl="0" indent="-292100" algn="l" rtl="0">
              <a:spcBef>
                <a:spcPts val="0"/>
              </a:spcBef>
              <a:spcAft>
                <a:spcPts val="0"/>
              </a:spcAft>
              <a:buClr>
                <a:schemeClr val="lt1"/>
              </a:buClr>
              <a:buSzPts val="1000"/>
              <a:buFont typeface="Nunito"/>
              <a:buChar char="●"/>
            </a:pPr>
            <a:endParaRPr sz="1000" dirty="0">
              <a:solidFill>
                <a:schemeClr val="lt1"/>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ctrTitle" idx="4294967295"/>
          </p:nvPr>
        </p:nvSpPr>
        <p:spPr>
          <a:xfrm>
            <a:off x="977075" y="2733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Your Turn!</a:t>
            </a:r>
            <a:endParaRPr sz="5200">
              <a:solidFill>
                <a:schemeClr val="accent5"/>
              </a:solidFill>
            </a:endParaRPr>
          </a:p>
        </p:txBody>
      </p:sp>
      <p:sp>
        <p:nvSpPr>
          <p:cNvPr id="230" name="Google Shape;230;p35"/>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What’s going on in the engine? Follow the directions to show how steam travels through the engine. As you complete the worksheet, think: How does pressure play a role in moving the engine?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Now, think about the cause and effect relationships within the engine. Use the graphic organizer to show how parts of the engine rely on each other to do work.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Before we start, let’s review the idea of cause and effect!</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Cause &amp; Effect</a:t>
            </a:r>
            <a:endParaRPr sz="5200">
              <a:solidFill>
                <a:schemeClr val="accent5"/>
              </a:solidFill>
            </a:endParaRPr>
          </a:p>
        </p:txBody>
      </p:sp>
      <p:sp>
        <p:nvSpPr>
          <p:cNvPr id="236" name="Google Shape;236;p36">
            <a:extLst>
              <a:ext uri="{C183D7F6-B498-43B3-948B-1728B52AA6E4}">
                <adec:decorative xmlns:adec="http://schemas.microsoft.com/office/drawing/2017/decorative" val="1"/>
              </a:ext>
            </a:extLst>
          </p:cNvPr>
          <p:cNvSpPr txBox="1">
            <a:spLocks noGrp="1"/>
          </p:cNvSpPr>
          <p:nvPr>
            <p:ph type="subTitle" idx="4294967295"/>
          </p:nvPr>
        </p:nvSpPr>
        <p:spPr>
          <a:xfrm>
            <a:off x="1359900" y="1919409"/>
            <a:ext cx="6424200" cy="1207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a:solidFill>
                <a:schemeClr val="lt1"/>
              </a:solidFill>
            </a:endParaRPr>
          </a:p>
          <a:p>
            <a:pPr marL="0" lvl="0" indent="0" algn="ctr" rtl="0">
              <a:spcBef>
                <a:spcPts val="800"/>
              </a:spcBef>
              <a:spcAft>
                <a:spcPts val="0"/>
              </a:spcAft>
              <a:buNone/>
            </a:pPr>
            <a:endParaRPr>
              <a:solidFill>
                <a:schemeClr val="lt1"/>
              </a:solidFill>
            </a:endParaRPr>
          </a:p>
          <a:p>
            <a:pPr marL="0" lvl="0" indent="0" algn="ctr" rtl="0">
              <a:spcBef>
                <a:spcPts val="800"/>
              </a:spcBef>
              <a:spcAft>
                <a:spcPts val="800"/>
              </a:spcAft>
              <a:buClr>
                <a:schemeClr val="dk1"/>
              </a:buClr>
              <a:buSzPts val="1100"/>
              <a:buFont typeface="Arial"/>
              <a:buNone/>
            </a:pPr>
            <a:endParaRPr>
              <a:solidFill>
                <a:schemeClr val="lt1"/>
              </a:solidFill>
            </a:endParaRPr>
          </a:p>
        </p:txBody>
      </p:sp>
      <p:sp>
        <p:nvSpPr>
          <p:cNvPr id="237" name="Google Shape;237;p36"/>
          <p:cNvSpPr txBox="1"/>
          <p:nvPr/>
        </p:nvSpPr>
        <p:spPr>
          <a:xfrm>
            <a:off x="562275" y="1098125"/>
            <a:ext cx="38244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Cause: The reason WHY something happened.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chemeClr val="accent2"/>
              </a:buClr>
              <a:buSzPts val="1800"/>
              <a:buFont typeface="Nunito"/>
              <a:buChar char="●"/>
            </a:pP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It rained outside.</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Fire heats up the water.</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Your example!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chemeClr val="lt1"/>
                </a:solidFill>
                <a:latin typeface="Nunito"/>
                <a:ea typeface="Nunito"/>
                <a:cs typeface="Nunito"/>
                <a:sym typeface="Nunito"/>
              </a:rPr>
              <a:t>Your example! </a:t>
            </a:r>
            <a:endParaRPr sz="1800">
              <a:solidFill>
                <a:schemeClr val="lt1"/>
              </a:solidFill>
              <a:latin typeface="Nunito"/>
              <a:ea typeface="Nunito"/>
              <a:cs typeface="Nunito"/>
              <a:sym typeface="Nunito"/>
            </a:endParaRPr>
          </a:p>
          <a:p>
            <a:pPr marL="914400" lvl="1"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Your example! </a:t>
            </a:r>
            <a:endParaRPr sz="1800">
              <a:solidFill>
                <a:schemeClr val="lt1"/>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238" name="Google Shape;238;p36"/>
          <p:cNvSpPr txBox="1"/>
          <p:nvPr/>
        </p:nvSpPr>
        <p:spPr>
          <a:xfrm>
            <a:off x="4746500" y="1098125"/>
            <a:ext cx="38244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Effect: What happened. </a:t>
            </a: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914400" lvl="1" indent="-342900" algn="l" rtl="0">
              <a:lnSpc>
                <a:spcPct val="115000"/>
              </a:lnSpc>
              <a:spcBef>
                <a:spcPts val="80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I wore my raincoat. </a:t>
            </a:r>
            <a:endParaRPr sz="1800" dirty="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Water converts to steam. </a:t>
            </a:r>
            <a:endParaRPr sz="1800" dirty="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dirty="0">
                <a:solidFill>
                  <a:schemeClr val="lt1"/>
                </a:solidFill>
                <a:latin typeface="Nunito"/>
                <a:ea typeface="Nunito"/>
                <a:cs typeface="Nunito"/>
                <a:sym typeface="Nunito"/>
              </a:rPr>
              <a:t>Your example! </a:t>
            </a:r>
            <a:endParaRPr sz="1800" dirty="0">
              <a:solidFill>
                <a:schemeClr val="lt1"/>
              </a:solidFill>
              <a:latin typeface="Nunito"/>
              <a:ea typeface="Nunito"/>
              <a:cs typeface="Nunito"/>
              <a:sym typeface="Nunito"/>
            </a:endParaRPr>
          </a:p>
          <a:p>
            <a:pPr marL="914400" lvl="1" indent="-342900" algn="l" rtl="0">
              <a:lnSpc>
                <a:spcPct val="115000"/>
              </a:lnSpc>
              <a:spcBef>
                <a:spcPts val="0"/>
              </a:spcBef>
              <a:spcAft>
                <a:spcPts val="0"/>
              </a:spcAft>
              <a:buClr>
                <a:schemeClr val="lt1"/>
              </a:buClr>
              <a:buSzPts val="1800"/>
              <a:buFont typeface="Nunito"/>
              <a:buChar char="○"/>
            </a:pPr>
            <a:r>
              <a:rPr lang="en" sz="1800" dirty="0">
                <a:solidFill>
                  <a:schemeClr val="lt1"/>
                </a:solidFill>
                <a:latin typeface="Nunito"/>
                <a:ea typeface="Nunito"/>
                <a:cs typeface="Nunito"/>
                <a:sym typeface="Nunito"/>
              </a:rPr>
              <a:t>Your example! </a:t>
            </a:r>
            <a:endParaRPr sz="1800" dirty="0">
              <a:solidFill>
                <a:schemeClr val="lt1"/>
              </a:solidFill>
              <a:latin typeface="Nunito"/>
              <a:ea typeface="Nunito"/>
              <a:cs typeface="Nunito"/>
              <a:sym typeface="Nunito"/>
            </a:endParaRPr>
          </a:p>
          <a:p>
            <a:pPr marL="914400" lvl="1" indent="-342900" algn="l" rtl="0">
              <a:lnSpc>
                <a:spcPct val="115000"/>
              </a:lnSpc>
              <a:spcBef>
                <a:spcPts val="0"/>
              </a:spcBef>
              <a:spcAft>
                <a:spcPts val="0"/>
              </a:spcAft>
              <a:buClr>
                <a:schemeClr val="lt1"/>
              </a:buClr>
              <a:buSzPts val="1800"/>
              <a:buFont typeface="Nunito"/>
              <a:buChar char="○"/>
            </a:pPr>
            <a:r>
              <a:rPr lang="en" sz="1800" dirty="0">
                <a:solidFill>
                  <a:schemeClr val="lt1"/>
                </a:solidFill>
                <a:latin typeface="Nunito"/>
                <a:ea typeface="Nunito"/>
                <a:cs typeface="Nunito"/>
                <a:sym typeface="Nunito"/>
              </a:rPr>
              <a:t>Your example! </a:t>
            </a:r>
            <a:endParaRPr sz="1800" dirty="0">
              <a:solidFill>
                <a:schemeClr val="lt1"/>
              </a:solidFill>
              <a:latin typeface="Nunito"/>
              <a:ea typeface="Nunito"/>
              <a:cs typeface="Nunito"/>
              <a:sym typeface="Nunito"/>
            </a:endParaRPr>
          </a:p>
          <a:p>
            <a:pPr marL="0" lvl="0" indent="0" algn="ctr"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dirty="0">
              <a:solidFill>
                <a:srgbClr val="FFFFFF"/>
              </a:solidFill>
              <a:latin typeface="Nunito"/>
              <a:ea typeface="Nunito"/>
              <a:cs typeface="Nunito"/>
              <a:sym typeface="Nunito"/>
            </a:endParaRPr>
          </a:p>
        </p:txBody>
      </p:sp>
      <p:sp>
        <p:nvSpPr>
          <p:cNvPr id="239" name="Google Shape;239;p36">
            <a:extLst>
              <a:ext uri="{C183D7F6-B498-43B3-948B-1728B52AA6E4}">
                <adec:decorative xmlns:adec="http://schemas.microsoft.com/office/drawing/2017/decorative" val="1"/>
              </a:ext>
            </a:extLst>
          </p:cNvPr>
          <p:cNvSpPr/>
          <p:nvPr/>
        </p:nvSpPr>
        <p:spPr>
          <a:xfrm>
            <a:off x="3799188" y="2523009"/>
            <a:ext cx="1534800" cy="92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Energy</a:t>
            </a:r>
            <a:endParaRPr sz="5200">
              <a:solidFill>
                <a:schemeClr val="accent5"/>
              </a:solidFill>
            </a:endParaRPr>
          </a:p>
        </p:txBody>
      </p:sp>
      <p:sp>
        <p:nvSpPr>
          <p:cNvPr id="245" name="Google Shape;245;p37"/>
          <p:cNvSpPr txBox="1"/>
          <p:nvPr/>
        </p:nvSpPr>
        <p:spPr>
          <a:xfrm>
            <a:off x="661825" y="1126800"/>
            <a:ext cx="7905900" cy="34488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Energy is all around us! Energy can be stored in things. It can also be used to make things change and move.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We has energy stored in our food. We use that energy when we run and play!</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Here are some types of </a:t>
            </a:r>
            <a:r>
              <a:rPr lang="en" sz="1800" u="sng">
                <a:solidFill>
                  <a:schemeClr val="hlink"/>
                </a:solidFill>
                <a:latin typeface="Nunito"/>
                <a:ea typeface="Nunito"/>
                <a:cs typeface="Nunito"/>
                <a:sym typeface="Nunito"/>
                <a:hlinkClick r:id="rId3"/>
              </a:rPr>
              <a:t>energy</a:t>
            </a:r>
            <a:r>
              <a:rPr lang="en" sz="1800">
                <a:solidFill>
                  <a:srgbClr val="FFFFFF"/>
                </a:solidFill>
                <a:latin typeface="Nunito"/>
                <a:ea typeface="Nunito"/>
                <a:cs typeface="Nunito"/>
                <a:sym typeface="Nunito"/>
              </a:rPr>
              <a:t>:</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Chemical energy: energy that is stored in chemicals and is involved in reactions.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Heat (thermal) energy: energy in the form of heat.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Mechanical (motion) energy: energy in the form of movement.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When do you see these forms of energy in your everyday life? Can you think of other types of energy you see? </a:t>
            </a:r>
            <a:endParaRPr sz="1800">
              <a:solidFill>
                <a:srgbClr val="FFFFFF"/>
              </a:solidFill>
              <a:latin typeface="Nunito"/>
              <a:ea typeface="Nunito"/>
              <a:cs typeface="Nunito"/>
              <a:sym typeface="Nunito"/>
            </a:endParaRPr>
          </a:p>
          <a:p>
            <a:pPr marL="9144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Energy Transfer</a:t>
            </a:r>
            <a:endParaRPr sz="5200">
              <a:solidFill>
                <a:schemeClr val="accent5"/>
              </a:solidFill>
            </a:endParaRPr>
          </a:p>
        </p:txBody>
      </p:sp>
      <p:sp>
        <p:nvSpPr>
          <p:cNvPr id="251" name="Google Shape;251;p38"/>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Energy comes in all forms! Some examples are heat energy, electrical energy, sound energy, and light energy.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Energy can be transferred, or converted, from one form to another.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When we eat food and then move around, we transfer chemical (stored) stored in food to mechanical (movement) energy.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When we use a toaster oven, we transfer electrical energy from the wires in the wall to heat energy to toast our bread.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Can you think of another time in your everyday life where you see an energy transfer?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Exit Ticket</a:t>
            </a:r>
            <a:endParaRPr sz="5200">
              <a:solidFill>
                <a:schemeClr val="accent5"/>
              </a:solidFill>
            </a:endParaRPr>
          </a:p>
        </p:txBody>
      </p:sp>
      <p:sp>
        <p:nvSpPr>
          <p:cNvPr id="257" name="Google Shape;257;p39"/>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What is the transfer of energy in the engine room? Use the word bank to help you label the different types of energies as they pass through the systems.  </a:t>
            </a: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Try your best! We will review this information tomorrow.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graphicFrame>
        <p:nvGraphicFramePr>
          <p:cNvPr id="258" name="Google Shape;258;p39"/>
          <p:cNvGraphicFramePr/>
          <p:nvPr>
            <p:extLst>
              <p:ext uri="{D42A27DB-BD31-4B8C-83A1-F6EECF244321}">
                <p14:modId xmlns:p14="http://schemas.microsoft.com/office/powerpoint/2010/main" val="321290075"/>
              </p:ext>
            </p:extLst>
          </p:nvPr>
        </p:nvGraphicFramePr>
        <p:xfrm>
          <a:off x="2686375" y="2216550"/>
          <a:ext cx="4011850" cy="1219140"/>
        </p:xfrm>
        <a:graphic>
          <a:graphicData uri="http://schemas.openxmlformats.org/drawingml/2006/table">
            <a:tbl>
              <a:tblPr firstRow="1">
                <a:noFill/>
                <a:tableStyleId>{657722EB-DAA6-471A-A7E7-C56AB8A75166}</a:tableStyleId>
              </a:tblPr>
              <a:tblGrid>
                <a:gridCol w="40118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
                          <a:solidFill>
                            <a:srgbClr val="FFFFFF"/>
                          </a:solidFill>
                          <a:latin typeface="Nunito"/>
                          <a:ea typeface="Nunito"/>
                          <a:cs typeface="Nunito"/>
                          <a:sym typeface="Nunito"/>
                        </a:rPr>
                        <a:t>Word Bank</a:t>
                      </a:r>
                      <a:endParaRPr>
                        <a:solidFill>
                          <a:srgbClr val="FFFFFF"/>
                        </a:solidFill>
                        <a:latin typeface="Nunito"/>
                        <a:ea typeface="Nunito"/>
                        <a:cs typeface="Nunito"/>
                        <a:sym typeface="Nuni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Clr>
                          <a:srgbClr val="FFFFFF"/>
                        </a:buClr>
                        <a:buSzPts val="1400"/>
                        <a:buFont typeface="Nunito"/>
                        <a:buChar char="●"/>
                      </a:pPr>
                      <a:r>
                        <a:rPr lang="en" dirty="0">
                          <a:solidFill>
                            <a:srgbClr val="FFFFFF"/>
                          </a:solidFill>
                          <a:latin typeface="Nunito"/>
                          <a:ea typeface="Nunito"/>
                          <a:cs typeface="Nunito"/>
                          <a:sym typeface="Nunito"/>
                        </a:rPr>
                        <a:t>Heat energy</a:t>
                      </a:r>
                      <a:endParaRPr dirty="0">
                        <a:solidFill>
                          <a:srgbClr val="FFFFFF"/>
                        </a:solidFill>
                        <a:latin typeface="Nunito"/>
                        <a:ea typeface="Nunito"/>
                        <a:cs typeface="Nunito"/>
                        <a:sym typeface="Nunito"/>
                      </a:endParaRPr>
                    </a:p>
                    <a:p>
                      <a:pPr marL="457200" lvl="0" indent="-317500" algn="l" rtl="0">
                        <a:spcBef>
                          <a:spcPts val="0"/>
                        </a:spcBef>
                        <a:spcAft>
                          <a:spcPts val="0"/>
                        </a:spcAft>
                        <a:buClr>
                          <a:srgbClr val="FFFFFF"/>
                        </a:buClr>
                        <a:buSzPts val="1400"/>
                        <a:buFont typeface="Nunito"/>
                        <a:buChar char="●"/>
                      </a:pPr>
                      <a:r>
                        <a:rPr lang="en" dirty="0">
                          <a:solidFill>
                            <a:srgbClr val="FFFFFF"/>
                          </a:solidFill>
                          <a:latin typeface="Nunito"/>
                          <a:ea typeface="Nunito"/>
                          <a:cs typeface="Nunito"/>
                          <a:sym typeface="Nunito"/>
                        </a:rPr>
                        <a:t>Mechanical (movement) energy</a:t>
                      </a:r>
                      <a:endParaRPr dirty="0">
                        <a:solidFill>
                          <a:srgbClr val="FFFFFF"/>
                        </a:solidFill>
                        <a:latin typeface="Nunito"/>
                        <a:ea typeface="Nunito"/>
                        <a:cs typeface="Nunito"/>
                        <a:sym typeface="Nunito"/>
                      </a:endParaRPr>
                    </a:p>
                    <a:p>
                      <a:pPr marL="457200" lvl="0" indent="-317500" algn="l" rtl="0">
                        <a:spcBef>
                          <a:spcPts val="0"/>
                        </a:spcBef>
                        <a:spcAft>
                          <a:spcPts val="0"/>
                        </a:spcAft>
                        <a:buClr>
                          <a:srgbClr val="FFFFFF"/>
                        </a:buClr>
                        <a:buSzPts val="1400"/>
                        <a:buFont typeface="Nunito"/>
                        <a:buChar char="●"/>
                      </a:pPr>
                      <a:r>
                        <a:rPr lang="en" dirty="0">
                          <a:solidFill>
                            <a:srgbClr val="FFFFFF"/>
                          </a:solidFill>
                          <a:latin typeface="Nunito"/>
                          <a:ea typeface="Nunito"/>
                          <a:cs typeface="Nunito"/>
                          <a:sym typeface="Nunito"/>
                        </a:rPr>
                        <a:t>Chemical Energy</a:t>
                      </a:r>
                      <a:endParaRPr dirty="0">
                        <a:solidFill>
                          <a:srgbClr val="FFFFFF"/>
                        </a:solidFill>
                        <a:latin typeface="Nunito"/>
                        <a:ea typeface="Nunito"/>
                        <a:cs typeface="Nunito"/>
                        <a:sym typeface="Nuni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ctrTitle" idx="4294967295"/>
          </p:nvPr>
        </p:nvSpPr>
        <p:spPr>
          <a:xfrm>
            <a:off x="986750" y="201013"/>
            <a:ext cx="7184400" cy="722400"/>
          </a:xfrm>
          <a:prstGeom prst="rect">
            <a:avLst/>
          </a:prstGeom>
        </p:spPr>
        <p:txBody>
          <a:bodyPr spcFirstLastPara="1" wrap="square" lIns="0" tIns="0" rIns="0" bIns="0" anchor="b" anchorCtr="0">
            <a:noAutofit/>
          </a:bodyPr>
          <a:lstStyle/>
          <a:p>
            <a:pPr marL="0" lvl="0" indent="0" rtl="0">
              <a:spcBef>
                <a:spcPts val="0"/>
              </a:spcBef>
              <a:spcAft>
                <a:spcPts val="0"/>
              </a:spcAft>
              <a:buNone/>
            </a:pPr>
            <a:r>
              <a:rPr lang="en" sz="4000" dirty="0">
                <a:solidFill>
                  <a:schemeClr val="accent5"/>
                </a:solidFill>
              </a:rPr>
              <a:t>Where is the engine room?</a:t>
            </a:r>
            <a:endParaRPr sz="4000" dirty="0">
              <a:solidFill>
                <a:schemeClr val="accent5"/>
              </a:solidFill>
            </a:endParaRPr>
          </a:p>
        </p:txBody>
      </p:sp>
      <p:pic>
        <p:nvPicPr>
          <p:cNvPr id="107" name="Google Shape;107;p24" descr="cross-section of Hercules with engine room at back of vessel."/>
          <p:cNvPicPr preferRelativeResize="0"/>
          <p:nvPr/>
        </p:nvPicPr>
        <p:blipFill>
          <a:blip r:embed="rId3">
            <a:alphaModFix/>
          </a:blip>
          <a:stretch>
            <a:fillRect/>
          </a:stretch>
        </p:blipFill>
        <p:spPr>
          <a:xfrm rot="10800000">
            <a:off x="1703725" y="1569663"/>
            <a:ext cx="5437225" cy="3477975"/>
          </a:xfrm>
          <a:prstGeom prst="rect">
            <a:avLst/>
          </a:prstGeom>
          <a:noFill/>
          <a:ln>
            <a:noFill/>
          </a:ln>
        </p:spPr>
      </p:pic>
      <p:cxnSp>
        <p:nvCxnSpPr>
          <p:cNvPr id="108" name="Google Shape;108;p24">
            <a:extLst>
              <a:ext uri="{C183D7F6-B498-43B3-948B-1728B52AA6E4}">
                <adec:decorative xmlns:adec="http://schemas.microsoft.com/office/drawing/2017/decorative" val="1"/>
              </a:ext>
            </a:extLst>
          </p:cNvPr>
          <p:cNvCxnSpPr/>
          <p:nvPr/>
        </p:nvCxnSpPr>
        <p:spPr>
          <a:xfrm flipH="1">
            <a:off x="5199850" y="1408825"/>
            <a:ext cx="2812200" cy="2646300"/>
          </a:xfrm>
          <a:prstGeom prst="straightConnector1">
            <a:avLst/>
          </a:prstGeom>
          <a:noFill/>
          <a:ln w="9525" cap="flat" cmpd="sng">
            <a:solidFill>
              <a:srgbClr val="000000"/>
            </a:solidFill>
            <a:prstDash val="solid"/>
            <a:round/>
            <a:headEnd type="none" w="med" len="med"/>
            <a:tailEnd type="triangle" w="med" len="med"/>
          </a:ln>
        </p:spPr>
      </p:cxnSp>
      <p:cxnSp>
        <p:nvCxnSpPr>
          <p:cNvPr id="109" name="Google Shape;109;p24">
            <a:extLst>
              <a:ext uri="{C183D7F6-B498-43B3-948B-1728B52AA6E4}">
                <adec:decorative xmlns:adec="http://schemas.microsoft.com/office/drawing/2017/decorative" val="1"/>
              </a:ext>
            </a:extLst>
          </p:cNvPr>
          <p:cNvCxnSpPr/>
          <p:nvPr/>
        </p:nvCxnSpPr>
        <p:spPr>
          <a:xfrm>
            <a:off x="1408475" y="2744500"/>
            <a:ext cx="1991100" cy="1128300"/>
          </a:xfrm>
          <a:prstGeom prst="straightConnector1">
            <a:avLst/>
          </a:prstGeom>
          <a:noFill/>
          <a:ln w="9525" cap="flat" cmpd="sng">
            <a:solidFill>
              <a:srgbClr val="000000"/>
            </a:solidFill>
            <a:prstDash val="solid"/>
            <a:round/>
            <a:headEnd type="none" w="med" len="med"/>
            <a:tailEnd type="triangle" w="med" len="med"/>
          </a:ln>
        </p:spPr>
      </p:cxnSp>
      <p:sp>
        <p:nvSpPr>
          <p:cNvPr id="110" name="Google Shape;110;p24"/>
          <p:cNvSpPr txBox="1"/>
          <p:nvPr/>
        </p:nvSpPr>
        <p:spPr>
          <a:xfrm>
            <a:off x="7962300" y="1100350"/>
            <a:ext cx="111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Nunito"/>
                <a:ea typeface="Nunito"/>
                <a:cs typeface="Nunito"/>
                <a:sym typeface="Nunito"/>
              </a:rPr>
              <a:t>Boiler room</a:t>
            </a:r>
            <a:endParaRPr>
              <a:solidFill>
                <a:schemeClr val="lt1"/>
              </a:solidFill>
              <a:latin typeface="Nunito"/>
              <a:ea typeface="Nunito"/>
              <a:cs typeface="Nunito"/>
              <a:sym typeface="Nunito"/>
            </a:endParaRPr>
          </a:p>
        </p:txBody>
      </p:sp>
      <p:sp>
        <p:nvSpPr>
          <p:cNvPr id="111" name="Google Shape;111;p24"/>
          <p:cNvSpPr txBox="1"/>
          <p:nvPr/>
        </p:nvSpPr>
        <p:spPr>
          <a:xfrm>
            <a:off x="281775" y="2496075"/>
            <a:ext cx="12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Nunito"/>
                <a:ea typeface="Nunito"/>
                <a:cs typeface="Nunito"/>
                <a:sym typeface="Nunito"/>
              </a:rPr>
              <a:t>Engine room</a:t>
            </a:r>
            <a:endParaRPr>
              <a:solidFill>
                <a:schemeClr val="lt1"/>
              </a:solidFill>
              <a:latin typeface="Nunito"/>
              <a:ea typeface="Nunito"/>
              <a:cs typeface="Nunito"/>
              <a:sym typeface="Nunito"/>
            </a:endParaRPr>
          </a:p>
        </p:txBody>
      </p:sp>
      <p:sp>
        <p:nvSpPr>
          <p:cNvPr id="112" name="Google Shape;112;p24"/>
          <p:cNvSpPr txBox="1"/>
          <p:nvPr/>
        </p:nvSpPr>
        <p:spPr>
          <a:xfrm>
            <a:off x="7490975" y="2744500"/>
            <a:ext cx="15348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Nunito"/>
                <a:ea typeface="Nunito"/>
                <a:cs typeface="Nunito"/>
                <a:sym typeface="Nunito"/>
              </a:rPr>
              <a:t>Zoom in! How are the boiler room and engine room connected to each other? </a:t>
            </a:r>
            <a:endParaRPr dirty="0">
              <a:solidFill>
                <a:schemeClr val="lt1"/>
              </a:solidFill>
              <a:latin typeface="Nunito"/>
              <a:ea typeface="Nunito"/>
              <a:cs typeface="Nunito"/>
              <a:sym typeface="Nunito"/>
            </a:endParaRPr>
          </a:p>
        </p:txBody>
      </p:sp>
      <p:sp>
        <p:nvSpPr>
          <p:cNvPr id="113" name="Google Shape;113;p24">
            <a:extLst>
              <a:ext uri="{C183D7F6-B498-43B3-948B-1728B52AA6E4}">
                <adec:decorative xmlns:adec="http://schemas.microsoft.com/office/drawing/2017/decorative" val="1"/>
              </a:ext>
            </a:extLst>
          </p:cNvPr>
          <p:cNvSpPr/>
          <p:nvPr/>
        </p:nvSpPr>
        <p:spPr>
          <a:xfrm>
            <a:off x="7217150" y="2429250"/>
            <a:ext cx="1908000" cy="18003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25"/>
          <p:cNvSpPr txBox="1">
            <a:spLocks noGrp="1"/>
          </p:cNvSpPr>
          <p:nvPr>
            <p:ph type="ctrTitle" idx="4294967295"/>
          </p:nvPr>
        </p:nvSpPr>
        <p:spPr>
          <a:xfrm>
            <a:off x="699452" y="147779"/>
            <a:ext cx="7745096" cy="722400"/>
          </a:xfrm>
          <a:prstGeom prst="rect">
            <a:avLst/>
          </a:prstGeom>
        </p:spPr>
        <p:txBody>
          <a:bodyPr spcFirstLastPara="1" wrap="square" lIns="0" tIns="0" rIns="0" bIns="0" anchor="b" anchorCtr="0">
            <a:noAutofit/>
          </a:bodyPr>
          <a:lstStyle/>
          <a:p>
            <a:pPr marL="0" lvl="0" indent="0" rtl="0">
              <a:spcBef>
                <a:spcPts val="0"/>
              </a:spcBef>
              <a:spcAft>
                <a:spcPts val="0"/>
              </a:spcAft>
              <a:buNone/>
            </a:pPr>
            <a:r>
              <a:rPr lang="en" sz="4000" dirty="0">
                <a:solidFill>
                  <a:schemeClr val="accent5"/>
                </a:solidFill>
              </a:rPr>
              <a:t>What’s steam got to do with it?</a:t>
            </a:r>
            <a:endParaRPr sz="4000" dirty="0">
              <a:solidFill>
                <a:schemeClr val="accent5"/>
              </a:solidFill>
            </a:endParaRPr>
          </a:p>
        </p:txBody>
      </p:sp>
      <p:sp>
        <p:nvSpPr>
          <p:cNvPr id="121" name="Google Shape;121;p25"/>
          <p:cNvSpPr txBox="1"/>
          <p:nvPr/>
        </p:nvSpPr>
        <p:spPr>
          <a:xfrm>
            <a:off x="5473500" y="1098125"/>
            <a:ext cx="3094200" cy="3477600"/>
          </a:xfrm>
          <a:prstGeom prst="rect">
            <a:avLst/>
          </a:prstGeom>
          <a:noFill/>
          <a:ln>
            <a:noFill/>
          </a:ln>
        </p:spPr>
        <p:txBody>
          <a:bodyPr spcFirstLastPara="1" wrap="square" lIns="0" tIns="0" rIns="0" bIns="0" anchor="t" anchorCtr="0">
            <a:noAutofit/>
          </a:bodyPr>
          <a:lstStyle/>
          <a:p>
            <a:pPr marL="114300" lvl="0" algn="l" rtl="0">
              <a:lnSpc>
                <a:spcPct val="115000"/>
              </a:lnSpc>
              <a:spcBef>
                <a:spcPts val="0"/>
              </a:spcBef>
              <a:spcAft>
                <a:spcPts val="0"/>
              </a:spcAft>
              <a:buClr>
                <a:srgbClr val="FFFFFF"/>
              </a:buClr>
              <a:buSzPts val="1800"/>
            </a:pPr>
            <a:r>
              <a:rPr lang="en" sz="2400" dirty="0">
                <a:solidFill>
                  <a:srgbClr val="FFFFFF"/>
                </a:solidFill>
                <a:latin typeface="Nunito"/>
                <a:ea typeface="Nunito"/>
                <a:cs typeface="Nunito"/>
                <a:sym typeface="Nunito"/>
              </a:rPr>
              <a:t>Steam from the boiler room is pushed into the engine room. What happens when the steam builds up? Let’s find out! </a:t>
            </a:r>
            <a:endParaRPr sz="2400" dirty="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dirty="0">
              <a:solidFill>
                <a:srgbClr val="FFFFFF"/>
              </a:solidFill>
              <a:latin typeface="Nunito"/>
              <a:ea typeface="Nunito"/>
              <a:cs typeface="Nunito"/>
              <a:sym typeface="Nunito"/>
            </a:endParaRPr>
          </a:p>
        </p:txBody>
      </p:sp>
      <p:pic>
        <p:nvPicPr>
          <p:cNvPr id="125" name="Google Shape;125;p25">
            <a:extLst>
              <a:ext uri="{C183D7F6-B498-43B3-948B-1728B52AA6E4}">
                <adec:decorative xmlns:adec="http://schemas.microsoft.com/office/drawing/2017/decorative" val="1"/>
              </a:ext>
            </a:extLst>
          </p:cNvPr>
          <p:cNvPicPr preferRelativeResize="0"/>
          <p:nvPr/>
        </p:nvPicPr>
        <p:blipFill rotWithShape="1">
          <a:blip r:embed="rId3">
            <a:alphaModFix/>
          </a:blip>
          <a:srcRect l="5908"/>
          <a:stretch/>
        </p:blipFill>
        <p:spPr>
          <a:xfrm>
            <a:off x="125975" y="2495550"/>
            <a:ext cx="3625348" cy="2166201"/>
          </a:xfrm>
          <a:prstGeom prst="rect">
            <a:avLst/>
          </a:prstGeom>
          <a:noFill/>
          <a:ln w="9525" cap="flat" cmpd="sng">
            <a:solidFill>
              <a:schemeClr val="lt1"/>
            </a:solidFill>
            <a:prstDash val="solid"/>
            <a:round/>
            <a:headEnd type="none" w="sm" len="sm"/>
            <a:tailEnd type="none" w="sm" len="sm"/>
          </a:ln>
        </p:spPr>
      </p:pic>
      <p:pic>
        <p:nvPicPr>
          <p:cNvPr id="118" name="Google Shape;118;p25">
            <a:extLst>
              <a:ext uri="{C183D7F6-B498-43B3-948B-1728B52AA6E4}">
                <adec:decorative xmlns:adec="http://schemas.microsoft.com/office/drawing/2017/decorative" val="1"/>
              </a:ext>
            </a:extLst>
          </p:cNvPr>
          <p:cNvPicPr preferRelativeResize="0"/>
          <p:nvPr/>
        </p:nvPicPr>
        <p:blipFill rotWithShape="1">
          <a:blip r:embed="rId4">
            <a:alphaModFix/>
          </a:blip>
          <a:srcRect l="5727" r="11620"/>
          <a:stretch/>
        </p:blipFill>
        <p:spPr>
          <a:xfrm rot="5400000">
            <a:off x="2462188" y="1702012"/>
            <a:ext cx="3401050" cy="2313525"/>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Experiment</a:t>
            </a:r>
            <a:endParaRPr sz="5200">
              <a:solidFill>
                <a:schemeClr val="accent5"/>
              </a:solidFill>
            </a:endParaRPr>
          </a:p>
        </p:txBody>
      </p:sp>
      <p:sp>
        <p:nvSpPr>
          <p:cNvPr id="131" name="Google Shape;131;p26"/>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Observe the balloon closely as your teacher heats up water in the beaker using fire. What do you observe? Write about and draw your observations!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How do you think this experiment connects back to what is happening in the engine room?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graphicFrame>
        <p:nvGraphicFramePr>
          <p:cNvPr id="132" name="Google Shape;132;p26"/>
          <p:cNvGraphicFramePr/>
          <p:nvPr>
            <p:extLst>
              <p:ext uri="{D42A27DB-BD31-4B8C-83A1-F6EECF244321}">
                <p14:modId xmlns:p14="http://schemas.microsoft.com/office/powerpoint/2010/main" val="3109265756"/>
              </p:ext>
            </p:extLst>
          </p:nvPr>
        </p:nvGraphicFramePr>
        <p:xfrm>
          <a:off x="3178725" y="2014000"/>
          <a:ext cx="2872100" cy="1645860"/>
        </p:xfrm>
        <a:graphic>
          <a:graphicData uri="http://schemas.openxmlformats.org/drawingml/2006/table">
            <a:tbl>
              <a:tblPr firstRow="1">
                <a:noFill/>
                <a:tableStyleId>{657722EB-DAA6-471A-A7E7-C56AB8A75166}</a:tableStyleId>
              </a:tblPr>
              <a:tblGrid>
                <a:gridCol w="2872100">
                  <a:extLst>
                    <a:ext uri="{9D8B030D-6E8A-4147-A177-3AD203B41FA5}">
                      <a16:colId xmlns:a16="http://schemas.microsoft.com/office/drawing/2014/main" val="20000"/>
                    </a:ext>
                  </a:extLst>
                </a:gridCol>
              </a:tblGrid>
              <a:tr h="396200">
                <a:tc>
                  <a:txBody>
                    <a:bodyPr/>
                    <a:lstStyle/>
                    <a:p>
                      <a:pPr marL="0" lvl="0" indent="0" algn="ctr" rtl="0">
                        <a:spcBef>
                          <a:spcPts val="0"/>
                        </a:spcBef>
                        <a:spcAft>
                          <a:spcPts val="0"/>
                        </a:spcAft>
                        <a:buNone/>
                      </a:pPr>
                      <a:r>
                        <a:rPr lang="en">
                          <a:solidFill>
                            <a:schemeClr val="lt1"/>
                          </a:solidFill>
                          <a:latin typeface="Nunito"/>
                          <a:ea typeface="Nunito"/>
                          <a:cs typeface="Nunito"/>
                          <a:sym typeface="Nunito"/>
                        </a:rPr>
                        <a:t>Observational Drawing</a:t>
                      </a:r>
                      <a:endParaRPr>
                        <a:solidFill>
                          <a:schemeClr val="lt1"/>
                        </a:solidFill>
                        <a:latin typeface="Nunito"/>
                        <a:ea typeface="Nunito"/>
                        <a:cs typeface="Nunito"/>
                        <a:sym typeface="Nuni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249650">
                <a:tc>
                  <a:txBody>
                    <a:bodyPr/>
                    <a:lstStyle/>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Accurate</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Big</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Colorful</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Detailed </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Explained (includes labels)</a:t>
                      </a:r>
                      <a:endParaRPr dirty="0">
                        <a:solidFill>
                          <a:schemeClr val="lt1"/>
                        </a:solidFill>
                        <a:latin typeface="Nunito"/>
                        <a:ea typeface="Nunito"/>
                        <a:cs typeface="Nunito"/>
                        <a:sym typeface="Nuni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Class Share</a:t>
            </a:r>
            <a:endParaRPr sz="5200">
              <a:solidFill>
                <a:schemeClr val="accent5"/>
              </a:solidFill>
            </a:endParaRPr>
          </a:p>
        </p:txBody>
      </p:sp>
      <p:sp>
        <p:nvSpPr>
          <p:cNvPr id="138" name="Google Shape;138;p27"/>
          <p:cNvSpPr txBox="1"/>
          <p:nvPr/>
        </p:nvSpPr>
        <p:spPr>
          <a:xfrm>
            <a:off x="262325" y="1089800"/>
            <a:ext cx="25821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dirty="0">
                <a:solidFill>
                  <a:srgbClr val="FFFFFF"/>
                </a:solidFill>
                <a:latin typeface="Nunito"/>
                <a:ea typeface="Nunito"/>
                <a:cs typeface="Nunito"/>
                <a:sym typeface="Nunito"/>
              </a:rPr>
              <a:t>What did you observe?</a:t>
            </a:r>
            <a:endParaRPr sz="1800" dirty="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dirty="0">
                <a:solidFill>
                  <a:srgbClr val="FFFFFF"/>
                </a:solidFill>
                <a:latin typeface="Nunito"/>
                <a:ea typeface="Nunito"/>
                <a:cs typeface="Nunito"/>
                <a:sym typeface="Nunito"/>
              </a:rPr>
              <a:t>  </a:t>
            </a:r>
            <a:endParaRPr sz="1800" dirty="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endParaRPr sz="1800" dirty="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dirty="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dirty="0">
              <a:solidFill>
                <a:srgbClr val="FFFFFF"/>
              </a:solidFill>
              <a:latin typeface="Nunito"/>
              <a:ea typeface="Nunito"/>
              <a:cs typeface="Nunito"/>
              <a:sym typeface="Nunito"/>
            </a:endParaRPr>
          </a:p>
        </p:txBody>
      </p:sp>
      <p:sp>
        <p:nvSpPr>
          <p:cNvPr id="139" name="Google Shape;139;p27"/>
          <p:cNvSpPr txBox="1"/>
          <p:nvPr/>
        </p:nvSpPr>
        <p:spPr>
          <a:xfrm>
            <a:off x="3157925" y="1089800"/>
            <a:ext cx="26649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What do you think is happening?</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40" name="Google Shape;140;p27"/>
          <p:cNvSpPr txBox="1"/>
          <p:nvPr/>
        </p:nvSpPr>
        <p:spPr>
          <a:xfrm>
            <a:off x="6141725" y="1089800"/>
            <a:ext cx="26649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How does this relate back to Hercules’ boiler room &amp; engine room?</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0" algn="l" rtl="0">
              <a:lnSpc>
                <a:spcPct val="115000"/>
              </a:lnSpc>
              <a:spcBef>
                <a:spcPts val="800"/>
              </a:spcBef>
              <a:spcAft>
                <a:spcPts val="0"/>
              </a:spcAft>
              <a:buNone/>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0" lvl="0" indent="0" algn="l" rtl="0">
              <a:lnSpc>
                <a:spcPct val="115000"/>
              </a:lnSpc>
              <a:spcBef>
                <a:spcPts val="800"/>
              </a:spcBef>
              <a:spcAft>
                <a:spcPts val="0"/>
              </a:spcAft>
              <a:buNone/>
            </a:pPr>
            <a:r>
              <a:rPr lang="en" sz="1800">
                <a:solidFill>
                  <a:schemeClr val="lt1"/>
                </a:solidFill>
                <a:latin typeface="Nunito"/>
                <a:ea typeface="Nunito"/>
                <a:cs typeface="Nunito"/>
                <a:sym typeface="Nunito"/>
              </a:rPr>
              <a:t> </a:t>
            </a: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Pressure</a:t>
            </a:r>
            <a:endParaRPr sz="5200">
              <a:solidFill>
                <a:schemeClr val="accent5"/>
              </a:solidFill>
            </a:endParaRPr>
          </a:p>
        </p:txBody>
      </p:sp>
      <p:sp>
        <p:nvSpPr>
          <p:cNvPr id="146" name="Google Shape;146;p28"/>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Pressure is a force on an object.</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We apply pressure on a door when we want to open it.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We apply pressure on a pencil when we write.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What are some other ways we see pressure in our everyday lives?</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u="sng">
                <a:solidFill>
                  <a:schemeClr val="hlink"/>
                </a:solidFill>
                <a:latin typeface="Nunito"/>
                <a:ea typeface="Nunito"/>
                <a:cs typeface="Nunito"/>
                <a:sym typeface="Nunito"/>
                <a:hlinkClick r:id="rId3"/>
              </a:rPr>
              <a:t>Let’s observe</a:t>
            </a:r>
            <a:r>
              <a:rPr lang="en" sz="1800">
                <a:solidFill>
                  <a:srgbClr val="FFFFFF"/>
                </a:solidFill>
                <a:latin typeface="Nunito"/>
                <a:ea typeface="Nunito"/>
                <a:cs typeface="Nunito"/>
                <a:sym typeface="Nunito"/>
              </a:rPr>
              <a:t> how molecules apply pressure to move objects!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chemeClr val="lt1"/>
                </a:solidFill>
                <a:latin typeface="Nunito"/>
                <a:ea typeface="Nunito"/>
                <a:cs typeface="Nunito"/>
                <a:sym typeface="Nunito"/>
              </a:rPr>
              <a:t>What do you observe? Write about and draw your observations!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How can we apply what we observed?</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What role does pressure have in making the balloon bigger?</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What role does pressure have in moving the engine?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ctrTitle" idx="4294967295"/>
          </p:nvPr>
        </p:nvSpPr>
        <p:spPr>
          <a:xfrm>
            <a:off x="977075" y="8829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What’s going on in the engine room?</a:t>
            </a:r>
            <a:endParaRPr sz="5200">
              <a:solidFill>
                <a:schemeClr val="accent5"/>
              </a:solidFill>
            </a:endParaRPr>
          </a:p>
        </p:txBody>
      </p:sp>
      <p:pic>
        <p:nvPicPr>
          <p:cNvPr id="154" name="Google Shape;154;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18575" y="1776088"/>
            <a:ext cx="4286250" cy="3133725"/>
          </a:xfrm>
          <a:prstGeom prst="rect">
            <a:avLst/>
          </a:prstGeom>
          <a:noFill/>
          <a:ln>
            <a:noFill/>
          </a:ln>
        </p:spPr>
      </p:pic>
      <p:pic>
        <p:nvPicPr>
          <p:cNvPr id="155" name="Google Shape;155;p29" descr="diagram of triple expansion steam engine. ">
            <a:hlinkClick r:id="rId4"/>
          </p:cNvPr>
          <p:cNvPicPr preferRelativeResize="0"/>
          <p:nvPr/>
        </p:nvPicPr>
        <p:blipFill>
          <a:blip r:embed="rId5">
            <a:alphaModFix/>
          </a:blip>
          <a:stretch>
            <a:fillRect/>
          </a:stretch>
        </p:blipFill>
        <p:spPr>
          <a:xfrm>
            <a:off x="407787" y="1709800"/>
            <a:ext cx="3444626" cy="326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ctrTitle" idx="4294967295"/>
          </p:nvPr>
        </p:nvSpPr>
        <p:spPr>
          <a:xfrm>
            <a:off x="1084925" y="4727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500">
                <a:solidFill>
                  <a:schemeClr val="accent5"/>
                </a:solidFill>
              </a:rPr>
              <a:t>How does steam move from cylinder to cylinder?</a:t>
            </a:r>
            <a:endParaRPr sz="3500">
              <a:solidFill>
                <a:schemeClr val="accent5"/>
              </a:solidFill>
            </a:endParaRPr>
          </a:p>
        </p:txBody>
      </p:sp>
      <p:pic>
        <p:nvPicPr>
          <p:cNvPr id="163" name="Google Shape;163;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18575" y="1776088"/>
            <a:ext cx="4286250" cy="3133725"/>
          </a:xfrm>
          <a:prstGeom prst="rect">
            <a:avLst/>
          </a:prstGeom>
          <a:noFill/>
          <a:ln>
            <a:noFill/>
          </a:ln>
        </p:spPr>
      </p:pic>
      <p:pic>
        <p:nvPicPr>
          <p:cNvPr id="164" name="Google Shape;164;p30">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07787" y="1709800"/>
            <a:ext cx="3444626" cy="3266325"/>
          </a:xfrm>
          <a:prstGeom prst="rect">
            <a:avLst/>
          </a:prstGeom>
          <a:noFill/>
          <a:ln>
            <a:noFill/>
          </a:ln>
        </p:spPr>
      </p:pic>
      <p:sp>
        <p:nvSpPr>
          <p:cNvPr id="165" name="Google Shape;165;p30">
            <a:extLst>
              <a:ext uri="{C183D7F6-B498-43B3-948B-1728B52AA6E4}">
                <adec:decorative xmlns:adec="http://schemas.microsoft.com/office/drawing/2017/decorative" val="1"/>
              </a:ext>
            </a:extLst>
          </p:cNvPr>
          <p:cNvSpPr/>
          <p:nvPr/>
        </p:nvSpPr>
        <p:spPr>
          <a:xfrm>
            <a:off x="7099500" y="1776100"/>
            <a:ext cx="1045200" cy="1464000"/>
          </a:xfrm>
          <a:prstGeom prst="ellipse">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0">
            <a:extLst>
              <a:ext uri="{C183D7F6-B498-43B3-948B-1728B52AA6E4}">
                <adec:decorative xmlns:adec="http://schemas.microsoft.com/office/drawing/2017/decorative" val="1"/>
              </a:ext>
            </a:extLst>
          </p:cNvPr>
          <p:cNvCxnSpPr/>
          <p:nvPr/>
        </p:nvCxnSpPr>
        <p:spPr>
          <a:xfrm flipH="1">
            <a:off x="7871100" y="1348675"/>
            <a:ext cx="447900" cy="489600"/>
          </a:xfrm>
          <a:prstGeom prst="straightConnector1">
            <a:avLst/>
          </a:prstGeom>
          <a:noFill/>
          <a:ln w="9525" cap="flat" cmpd="sng">
            <a:solidFill>
              <a:srgbClr val="000000"/>
            </a:solidFill>
            <a:prstDash val="solid"/>
            <a:round/>
            <a:headEnd type="none" w="med" len="med"/>
            <a:tailEnd type="triangle" w="med" len="med"/>
          </a:ln>
        </p:spPr>
      </p:cxnSp>
      <p:sp>
        <p:nvSpPr>
          <p:cNvPr id="167" name="Google Shape;167;p30">
            <a:extLst>
              <a:ext uri="{C183D7F6-B498-43B3-948B-1728B52AA6E4}">
                <adec:decorative xmlns:adec="http://schemas.microsoft.com/office/drawing/2017/decorative" val="1"/>
              </a:ext>
            </a:extLst>
          </p:cNvPr>
          <p:cNvSpPr txBox="1"/>
          <p:nvPr/>
        </p:nvSpPr>
        <p:spPr>
          <a:xfrm>
            <a:off x="7771575" y="1051550"/>
            <a:ext cx="1045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cylinder</a:t>
            </a:r>
            <a:endParaRPr>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ctrTitle" idx="4294967295"/>
          </p:nvPr>
        </p:nvSpPr>
        <p:spPr>
          <a:xfrm>
            <a:off x="1084925" y="4727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500">
                <a:solidFill>
                  <a:schemeClr val="accent5"/>
                </a:solidFill>
              </a:rPr>
              <a:t>How do valves control how steam enters a cylinder?</a:t>
            </a:r>
            <a:endParaRPr sz="3500">
              <a:solidFill>
                <a:schemeClr val="accent5"/>
              </a:solidFill>
            </a:endParaRPr>
          </a:p>
        </p:txBody>
      </p:sp>
      <p:pic>
        <p:nvPicPr>
          <p:cNvPr id="175" name="Google Shape;175;p31" descr="animation of triple expansion steam engine moving pistons as steam moves from high pressure to medium pressure to low pressure cylinders."/>
          <p:cNvPicPr preferRelativeResize="0"/>
          <p:nvPr/>
        </p:nvPicPr>
        <p:blipFill>
          <a:blip r:embed="rId3">
            <a:alphaModFix/>
          </a:blip>
          <a:stretch>
            <a:fillRect/>
          </a:stretch>
        </p:blipFill>
        <p:spPr>
          <a:xfrm>
            <a:off x="4718575" y="1776088"/>
            <a:ext cx="4286250" cy="3133725"/>
          </a:xfrm>
          <a:prstGeom prst="rect">
            <a:avLst/>
          </a:prstGeom>
          <a:noFill/>
          <a:ln>
            <a:noFill/>
          </a:ln>
        </p:spPr>
      </p:pic>
      <p:pic>
        <p:nvPicPr>
          <p:cNvPr id="176" name="Google Shape;176;p31">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07787" y="1709800"/>
            <a:ext cx="3444626" cy="3266325"/>
          </a:xfrm>
          <a:prstGeom prst="rect">
            <a:avLst/>
          </a:prstGeom>
          <a:noFill/>
          <a:ln>
            <a:noFill/>
          </a:ln>
        </p:spPr>
      </p:pic>
      <p:cxnSp>
        <p:nvCxnSpPr>
          <p:cNvPr id="177" name="Google Shape;177;p31">
            <a:extLst>
              <a:ext uri="{C183D7F6-B498-43B3-948B-1728B52AA6E4}">
                <adec:decorative xmlns:adec="http://schemas.microsoft.com/office/drawing/2017/decorative" val="1"/>
              </a:ext>
            </a:extLst>
          </p:cNvPr>
          <p:cNvCxnSpPr/>
          <p:nvPr/>
        </p:nvCxnSpPr>
        <p:spPr>
          <a:xfrm flipH="1">
            <a:off x="2876600" y="2031050"/>
            <a:ext cx="547800" cy="622200"/>
          </a:xfrm>
          <a:prstGeom prst="straightConnector1">
            <a:avLst/>
          </a:prstGeom>
          <a:noFill/>
          <a:ln w="19050" cap="flat" cmpd="sng">
            <a:solidFill>
              <a:srgbClr val="000000"/>
            </a:solidFill>
            <a:prstDash val="solid"/>
            <a:round/>
            <a:headEnd type="none" w="med" len="med"/>
            <a:tailEnd type="triangle" w="med" len="med"/>
          </a:ln>
        </p:spPr>
      </p:cxnSp>
      <p:sp>
        <p:nvSpPr>
          <p:cNvPr id="178" name="Google Shape;178;p31">
            <a:extLst>
              <a:ext uri="{C183D7F6-B498-43B3-948B-1728B52AA6E4}">
                <adec:decorative xmlns:adec="http://schemas.microsoft.com/office/drawing/2017/decorative" val="1"/>
              </a:ext>
            </a:extLst>
          </p:cNvPr>
          <p:cNvSpPr txBox="1"/>
          <p:nvPr/>
        </p:nvSpPr>
        <p:spPr>
          <a:xfrm>
            <a:off x="2970550" y="1707050"/>
            <a:ext cx="1045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Nunito"/>
                <a:ea typeface="Nunito"/>
                <a:cs typeface="Nunito"/>
                <a:sym typeface="Nunito"/>
              </a:rPr>
              <a:t>valve</a:t>
            </a:r>
            <a:endParaRPr>
              <a:latin typeface="Nunito"/>
              <a:ea typeface="Nunito"/>
              <a:cs typeface="Nunito"/>
              <a:sym typeface="Nunito"/>
            </a:endParaRPr>
          </a:p>
        </p:txBody>
      </p:sp>
      <p:sp>
        <p:nvSpPr>
          <p:cNvPr id="179" name="Google Shape;179;p31">
            <a:extLst>
              <a:ext uri="{C183D7F6-B498-43B3-948B-1728B52AA6E4}">
                <adec:decorative xmlns:adec="http://schemas.microsoft.com/office/drawing/2017/decorative" val="1"/>
              </a:ext>
            </a:extLst>
          </p:cNvPr>
          <p:cNvSpPr/>
          <p:nvPr/>
        </p:nvSpPr>
        <p:spPr>
          <a:xfrm>
            <a:off x="2669450" y="2512225"/>
            <a:ext cx="290400" cy="5061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a:extLst>
              <a:ext uri="{C183D7F6-B498-43B3-948B-1728B52AA6E4}">
                <adec:decorative xmlns:adec="http://schemas.microsoft.com/office/drawing/2017/decorative" val="1"/>
              </a:ext>
            </a:extLst>
          </p:cNvPr>
          <p:cNvSpPr/>
          <p:nvPr/>
        </p:nvSpPr>
        <p:spPr>
          <a:xfrm>
            <a:off x="1983650" y="2436025"/>
            <a:ext cx="290400" cy="5061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a:extLst>
              <a:ext uri="{C183D7F6-B498-43B3-948B-1728B52AA6E4}">
                <adec:decorative xmlns:adec="http://schemas.microsoft.com/office/drawing/2017/decorative" val="1"/>
              </a:ext>
            </a:extLst>
          </p:cNvPr>
          <p:cNvSpPr/>
          <p:nvPr/>
        </p:nvSpPr>
        <p:spPr>
          <a:xfrm>
            <a:off x="3351100" y="2436025"/>
            <a:ext cx="290400" cy="5061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1127</Words>
  <Application>Microsoft Office PowerPoint</Application>
  <PresentationFormat>On-screen Show (16:9)</PresentationFormat>
  <Paragraphs>158</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Nunito</vt:lpstr>
      <vt:lpstr>Fredoka One</vt:lpstr>
      <vt:lpstr>Arial</vt:lpstr>
      <vt:lpstr>Simple Light</vt:lpstr>
      <vt:lpstr>Sandys template</vt:lpstr>
      <vt:lpstr>The Engine Room</vt:lpstr>
      <vt:lpstr>Where is the engine room?</vt:lpstr>
      <vt:lpstr>What’s steam got to do with it?</vt:lpstr>
      <vt:lpstr>Experiment</vt:lpstr>
      <vt:lpstr>Class Share</vt:lpstr>
      <vt:lpstr>Pressure</vt:lpstr>
      <vt:lpstr>What’s going on in the engine room?</vt:lpstr>
      <vt:lpstr>How does steam move from cylinder to cylinder?</vt:lpstr>
      <vt:lpstr>How do valves control how steam enters a cylinder?</vt:lpstr>
      <vt:lpstr>How do steam and pressure move the piston?</vt:lpstr>
      <vt:lpstr>How does the steamboat move when the pistons are pushed down?</vt:lpstr>
      <vt:lpstr>Compare &amp; Contrast</vt:lpstr>
      <vt:lpstr>Your Turn!</vt:lpstr>
      <vt:lpstr>Cause &amp; Effect</vt:lpstr>
      <vt:lpstr>Energy</vt:lpstr>
      <vt:lpstr>Energy Transfer</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Monk, Anne A</cp:lastModifiedBy>
  <cp:revision>1</cp:revision>
  <dcterms:modified xsi:type="dcterms:W3CDTF">2025-08-15T23:25:04Z</dcterms:modified>
</cp:coreProperties>
</file>